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864350" cy="99964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43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103B"/>
    <a:srgbClr val="4D103B"/>
    <a:srgbClr val="0000FF"/>
    <a:srgbClr val="FF3300"/>
    <a:srgbClr val="55072E"/>
    <a:srgbClr val="41072E"/>
    <a:srgbClr val="537F6D"/>
    <a:srgbClr val="90D9A9"/>
    <a:srgbClr val="0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18" autoAdjust="0"/>
  </p:normalViewPr>
  <p:slideViewPr>
    <p:cSldViewPr snapToGrid="0" snapToObjects="1">
      <p:cViewPr varScale="1">
        <p:scale>
          <a:sx n="137" d="100"/>
          <a:sy n="137" d="100"/>
        </p:scale>
        <p:origin x="-624" y="-96"/>
      </p:cViewPr>
      <p:guideLst>
        <p:guide orient="horz" pos="2243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64B00-CACB-4C9D-A906-4664FB3973E0}" type="datetimeFigureOut">
              <a:rPr lang="en-GB" smtClean="0"/>
              <a:t>20/11/15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8F387-B390-4D19-94A6-722B42311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96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BB202D92-C3BF-45D5-8014-CCECCF4207CC}" type="datetimeFigureOut">
              <a:rPr lang="en-GB" smtClean="0"/>
              <a:pPr/>
              <a:t>20/11/15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1FA8AFCE-21DD-4CA6-B397-62CF6E3526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2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04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5C0578CA-0D53-41A2-9D63-63C808C426CC}" type="datetimeFigureOut">
              <a:rPr lang="en-GB" smtClean="0"/>
              <a:pPr/>
              <a:t>20/11/15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150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6C9BD3-211F-4B2E-8A3F-57B601BC7E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638300" y="6451600"/>
            <a:ext cx="46038" cy="46038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23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9C8B42-94D9-41DD-B958-7DDA98C0382E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D4B237-A3F4-4B75-B89E-4C13824274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1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D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8F13D1-A3E5-4FEB-A49C-68608DD603E0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C175FC-6A6A-47CB-9A28-5ED2C49839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0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C10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4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4C103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349D04-2013-4E4E-A62F-9BED70228792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DE663C-4E75-45F8-B1D6-EB1763790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2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D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D30B3D-6C24-40FA-960F-F41E1652C658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6D3804-C2F0-4768-9985-A6F532B46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5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DCF67C-82F7-47E0-AA3F-F6333792C5C6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5BF86B-4E5E-45FF-AED9-893410FA7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0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2D3760-F45F-4A2A-A777-7154979F33BA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473B25-16B5-44A0-AB5D-7C1193123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3C4243-DA3A-4817-B845-678E9EF1B4F0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A3FE78-5DA1-4B4F-A3B5-CD3D3B399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D1E127-85B3-49D8-A904-1AC6324C6294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F95C7E-64B9-4742-9BBE-A45EB7E37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4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17E70C-3ED4-4198-BE5F-AF7F4A709FDF}" type="datetimeFigureOut">
              <a:rPr lang="en-US"/>
              <a:pPr/>
              <a:t>20/11/15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B28F6E-5BC8-47A3-8CAF-DBF4211F47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Geneva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Geneva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4C103B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4C103B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4C103B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4C103B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4C103B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schools-pupils-and-their-characteristics-january-2015" TargetMode="External"/><Relationship Id="rId4" Type="http://schemas.openxmlformats.org/officeDocument/2006/relationships/hyperlink" Target="https://www.gov.uk/government/statistics/national-curriculum-assessments-at-key-stage-2-2014-revised" TargetMode="External"/><Relationship Id="rId5" Type="http://schemas.openxmlformats.org/officeDocument/2006/relationships/hyperlink" Target="http://www.education.gov.uk/schools/performance/" TargetMode="External"/><Relationship Id="rId6" Type="http://schemas.openxmlformats.org/officeDocument/2006/relationships/hyperlink" Target="https://www.gov.uk/government/uploads/system/uploads/attachment_data/file/434186/SFR16_2015_Underlying_Data.zip" TargetMode="External"/><Relationship Id="rId7" Type="http://schemas.openxmlformats.org/officeDocument/2006/relationships/hyperlink" Target="https://www.gov.uk/government/uploads/system/uploads/attachment_data/file/445755/SFR16_2015_LA_tables.xlsx" TargetMode="External"/><Relationship Id="rId8" Type="http://schemas.openxmlformats.org/officeDocument/2006/relationships/hyperlink" Target="https://www.gov.uk/government/uploads/system/uploads/attachment_data/file/386905/SFR50_2014_KS2_LA_Tables_v2.xl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9739"/>
            <a:ext cx="8229600" cy="782392"/>
          </a:xfrm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n-GB" sz="4000" dirty="0" smtClean="0">
                <a:solidFill>
                  <a:srgbClr val="4D103B"/>
                </a:solidFill>
                <a:latin typeface="Arial" charset="0"/>
                <a:ea typeface="ＭＳ Ｐゴシック" pitchFamily="1" charset="-128"/>
              </a:rPr>
              <a:t>Where do you find EAL Data?</a:t>
            </a:r>
          </a:p>
        </p:txBody>
      </p:sp>
      <p:sp>
        <p:nvSpPr>
          <p:cNvPr id="2" name="Oval 1"/>
          <p:cNvSpPr/>
          <p:nvPr/>
        </p:nvSpPr>
        <p:spPr>
          <a:xfrm>
            <a:off x="685800" y="1329511"/>
            <a:ext cx="2899954" cy="15022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71154" y="1509486"/>
            <a:ext cx="2129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Numbers of EAL pupils nationally and by region and LA region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86104" y="1358537"/>
            <a:ext cx="2899954" cy="15022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677989" y="1647986"/>
            <a:ext cx="212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Numbers of EAL pupils by school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31669" y="3744686"/>
            <a:ext cx="2899954" cy="15022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223554" y="4034135"/>
            <a:ext cx="2129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Exam and test results nationally and by region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436326" y="3755461"/>
            <a:ext cx="2899954" cy="15022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828211" y="4044910"/>
            <a:ext cx="212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Exam and test results  by school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9844" y="3064413"/>
            <a:ext cx="3223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Underlying data: SFR16/2015</a:t>
            </a:r>
            <a:endParaRPr lang="en-GB" dirty="0">
              <a:solidFill>
                <a:srgbClr val="4C10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6754" y="30644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u="sng" dirty="0"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Local authority and regional tables: SFR16/2015</a:t>
            </a:r>
            <a:endParaRPr lang="en-GB" dirty="0">
              <a:solidFill>
                <a:srgbClr val="4C10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6754" y="52608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u="sng" dirty="0">
                <a:solidFill>
                  <a:srgbClr val="4C103B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Local authority and regional tables: SFR 50/2014</a:t>
            </a:r>
            <a:endParaRPr lang="en-GB" dirty="0">
              <a:solidFill>
                <a:srgbClr val="4C10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8754" y="5775646"/>
            <a:ext cx="3788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90"/>
                </a:solidFill>
              </a:rPr>
              <a:t>NALDIC 23 © Graham Smith</a:t>
            </a:r>
            <a:endParaRPr lang="en-US" sz="1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8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AL Academy presentation">
  <a:themeElements>
    <a:clrScheme name="Custom 1">
      <a:dk1>
        <a:srgbClr val="F2EFE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EAL Academy presentation</Template>
  <TotalTime>30</TotalTime>
  <Words>68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EAL Academy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Graham2</dc:creator>
  <cp:lastModifiedBy>Frank Monaghan</cp:lastModifiedBy>
  <cp:revision>5</cp:revision>
  <cp:lastPrinted>2014-01-02T18:25:58Z</cp:lastPrinted>
  <dcterms:created xsi:type="dcterms:W3CDTF">2015-10-08T16:14:59Z</dcterms:created>
  <dcterms:modified xsi:type="dcterms:W3CDTF">2015-11-20T11:38:50Z</dcterms:modified>
</cp:coreProperties>
</file>